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539" r:id="rId2"/>
    <p:sldId id="542" r:id="rId3"/>
    <p:sldId id="543" r:id="rId4"/>
    <p:sldId id="544" r:id="rId5"/>
    <p:sldId id="552" r:id="rId6"/>
    <p:sldId id="554" r:id="rId7"/>
    <p:sldId id="556" r:id="rId8"/>
    <p:sldId id="545" r:id="rId9"/>
    <p:sldId id="553" r:id="rId10"/>
    <p:sldId id="555" r:id="rId11"/>
    <p:sldId id="557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5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90" autoAdjust="0"/>
  </p:normalViewPr>
  <p:slideViewPr>
    <p:cSldViewPr>
      <p:cViewPr varScale="1">
        <p:scale>
          <a:sx n="112" d="100"/>
          <a:sy n="112" d="100"/>
        </p:scale>
        <p:origin x="-1440" y="-112"/>
      </p:cViewPr>
      <p:guideLst>
        <p:guide orient="horz" pos="3360"/>
        <p:guide pos="22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7.wmf"/><Relationship Id="rId2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emf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3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24.wmf"/><Relationship Id="rId10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9.wmf"/><Relationship Id="rId5" Type="http://schemas.openxmlformats.org/officeDocument/2006/relationships/image" Target="../media/image31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3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oleObject" Target="../embeddings/oleObject9.bin"/><Relationship Id="rId5" Type="http://schemas.openxmlformats.org/officeDocument/2006/relationships/image" Target="../media/image3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7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39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4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1.emf"/><Relationship Id="rId5" Type="http://schemas.openxmlformats.org/officeDocument/2006/relationships/image" Target="../media/image17.jpeg"/><Relationship Id="rId6" Type="http://schemas.openxmlformats.org/officeDocument/2006/relationships/oleObject" Target="../embeddings/oleObject15.bin"/><Relationship Id="rId7" Type="http://schemas.openxmlformats.org/officeDocument/2006/relationships/image" Target="../media/image4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4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45.emf"/><Relationship Id="rId9" Type="http://schemas.openxmlformats.org/officeDocument/2006/relationships/image" Target="../media/image17.jpeg"/><Relationship Id="rId10" Type="http://schemas.openxmlformats.org/officeDocument/2006/relationships/oleObject" Target="../embeddings/oleObject19.bin"/><Relationship Id="rId11" Type="http://schemas.openxmlformats.org/officeDocument/2006/relationships/image" Target="../media/image4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7.wmf"/><Relationship Id="rId5" Type="http://schemas.openxmlformats.org/officeDocument/2006/relationships/image" Target="../media/image48.png"/><Relationship Id="rId6" Type="http://schemas.openxmlformats.org/officeDocument/2006/relationships/image" Target="../media/image17.jpe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277910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10. Beyond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Homonuclear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873" t="27729" r="17976" b="19514"/>
          <a:stretch/>
        </p:blipFill>
        <p:spPr>
          <a:xfrm>
            <a:off x="2329173" y="1072915"/>
            <a:ext cx="4528827" cy="42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881062"/>
            <a:ext cx="7239000" cy="590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Polyatomic molecules: Geometry </a:t>
            </a:r>
          </a:p>
        </p:txBody>
      </p:sp>
    </p:spTree>
    <p:extLst>
      <p:ext uri="{BB962C8B-B14F-4D97-AF65-F5344CB8AC3E}">
        <p14:creationId xmlns:p14="http://schemas.microsoft.com/office/powerpoint/2010/main" val="181256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48" y="6148405"/>
            <a:ext cx="7543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Contribution from </a:t>
            </a:r>
            <a:r>
              <a:rPr lang="en-US" sz="2400" b="1" i="1" dirty="0" smtClean="0">
                <a:solidFill>
                  <a:schemeClr val="tx1"/>
                </a:solidFill>
                <a:latin typeface="Georgia" pitchFamily="18" charset="0"/>
              </a:rPr>
              <a:t>s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= 0.5; contribution from </a:t>
            </a:r>
            <a:r>
              <a:rPr lang="en-US" sz="2400" b="1" i="1" dirty="0" smtClean="0">
                <a:solidFill>
                  <a:schemeClr val="tx1"/>
                </a:solidFill>
                <a:latin typeface="Georgia" pitchFamily="18" charset="0"/>
              </a:rPr>
              <a:t>p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= 0.5</a:t>
            </a:r>
          </a:p>
        </p:txBody>
      </p:sp>
      <p:graphicFrame>
        <p:nvGraphicFramePr>
          <p:cNvPr id="5652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195553"/>
              </p:ext>
            </p:extLst>
          </p:nvPr>
        </p:nvGraphicFramePr>
        <p:xfrm>
          <a:off x="5668963" y="3562350"/>
          <a:ext cx="22685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3" imgW="1130300" imgH="469900" progId="Equation.3">
                  <p:embed/>
                </p:oleObj>
              </mc:Choice>
              <mc:Fallback>
                <p:oleObj name="Equation" r:id="rId3" imgW="1130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963" y="3562350"/>
                        <a:ext cx="226853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196158"/>
              </p:ext>
            </p:extLst>
          </p:nvPr>
        </p:nvGraphicFramePr>
        <p:xfrm>
          <a:off x="5643563" y="2387600"/>
          <a:ext cx="22939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63" y="2387600"/>
                        <a:ext cx="229393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1729259"/>
            <a:ext cx="82296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2 equivalent hybrid orbitals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of the same energy and shape (directions different)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7918" y="4706903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97720"/>
            <a:r>
              <a:rPr lang="en-US" b="1" dirty="0" smtClean="0">
                <a:solidFill>
                  <a:srgbClr val="000000"/>
                </a:solidFill>
                <a:latin typeface="Georgia" pitchFamily="18" charset="0"/>
              </a:rPr>
              <a:t>Linear geometry with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Georgia" pitchFamily="18" charset="0"/>
              </a:rPr>
              <a:t>Hybridized atom at the center</a:t>
            </a:r>
            <a:endParaRPr lang="en-US" b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95759" y="774704"/>
            <a:ext cx="5819855" cy="83099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97360" algn="ctr"/>
            <a:r>
              <a:rPr lang="en-US" sz="2400" i="1" dirty="0" smtClean="0">
                <a:latin typeface="Georgia" pitchFamily="18" charset="0"/>
              </a:rPr>
              <a:t>s</a:t>
            </a:r>
            <a:r>
              <a:rPr lang="en-US" sz="2400" dirty="0" smtClean="0">
                <a:latin typeface="Georgia" pitchFamily="18" charset="0"/>
              </a:rPr>
              <a:t> and </a:t>
            </a:r>
            <a:r>
              <a:rPr lang="en-US" sz="2400" i="1" dirty="0" smtClean="0">
                <a:latin typeface="Georgia" pitchFamily="18" charset="0"/>
              </a:rPr>
              <a:t>p</a:t>
            </a:r>
            <a:r>
              <a:rPr lang="en-US" sz="2400" dirty="0" smtClean="0">
                <a:latin typeface="Georgia" pitchFamily="18" charset="0"/>
              </a:rPr>
              <a:t> orbital of the </a:t>
            </a:r>
            <a:r>
              <a:rPr lang="en-US" sz="2400" b="1" dirty="0" smtClean="0">
                <a:latin typeface="Georgia" pitchFamily="18" charset="0"/>
              </a:rPr>
              <a:t>SAME</a:t>
            </a:r>
            <a:r>
              <a:rPr lang="en-US" sz="2400" dirty="0" smtClean="0">
                <a:latin typeface="Georgia" pitchFamily="18" charset="0"/>
              </a:rPr>
              <a:t> atom! </a:t>
            </a:r>
          </a:p>
          <a:p>
            <a:pPr marR="97360" algn="ctr"/>
            <a:r>
              <a:rPr lang="en-US" sz="2400" b="1" dirty="0" smtClean="0">
                <a:latin typeface="Georgia" pitchFamily="18" charset="0"/>
              </a:rPr>
              <a:t>No question</a:t>
            </a:r>
            <a:r>
              <a:rPr lang="en-US" sz="2400" dirty="0" smtClean="0">
                <a:latin typeface="Georgia" pitchFamily="18" charset="0"/>
              </a:rPr>
              <a:t> of </a:t>
            </a:r>
            <a:r>
              <a:rPr lang="en-US" sz="2400" b="1" i="1" dirty="0" smtClean="0">
                <a:latin typeface="Georgia" pitchFamily="18" charset="0"/>
              </a:rPr>
              <a:t>S</a:t>
            </a:r>
            <a:r>
              <a:rPr lang="en-US" sz="2400" dirty="0" smtClean="0">
                <a:latin typeface="Georgia" pitchFamily="18" charset="0"/>
              </a:rPr>
              <a:t> (overlap integral)</a:t>
            </a:r>
            <a:endParaRPr lang="en-US" sz="2400" dirty="0"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2752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i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(</a:t>
            </a:r>
            <a:r>
              <a:rPr lang="en-US" sz="2400" b="1" i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) hybridization </a:t>
            </a:r>
          </a:p>
        </p:txBody>
      </p:sp>
      <p:pic>
        <p:nvPicPr>
          <p:cNvPr id="1029" name="Picture 5" descr="http://wpscms.pearsoncmg.com/wps/media/objects/3662/3749964/Aus_content_08/Fig08-1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4" b="18569"/>
          <a:stretch/>
        </p:blipFill>
        <p:spPr bwMode="auto">
          <a:xfrm>
            <a:off x="262551" y="2591836"/>
            <a:ext cx="4995249" cy="19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3" t="11073" b="43929"/>
          <a:stretch/>
        </p:blipFill>
        <p:spPr bwMode="auto">
          <a:xfrm>
            <a:off x="918099" y="4483301"/>
            <a:ext cx="2411906" cy="113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27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Nodes_SP_Hybridiz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200"/>
            <a:ext cx="3500438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 descr="2sp1-cli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762000"/>
            <a:ext cx="3656013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3"/>
          <p:cNvSpPr>
            <a:spLocks noChangeArrowheads="1"/>
          </p:cNvSpPr>
          <p:nvPr/>
        </p:nvSpPr>
        <p:spPr bwMode="auto">
          <a:xfrm>
            <a:off x="571872" y="0"/>
            <a:ext cx="64427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Contours 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of a </a:t>
            </a:r>
            <a:r>
              <a:rPr lang="en-US" sz="2400" b="1" i="1" u="sng" dirty="0" err="1" smtClean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hybrid orbital</a:t>
            </a:r>
            <a:endParaRPr lang="en-US" sz="2400" b="1" u="sng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6" descr="Sp hybridization contours nodal sur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9" y="775817"/>
            <a:ext cx="3657600" cy="3651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50" y="5943600"/>
            <a:ext cx="8818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csi.chemie.tu-darmstadt.de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ak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immel</a:t>
            </a:r>
            <a:r>
              <a:rPr lang="en-US" dirty="0">
                <a:latin typeface="Georgia"/>
                <a:cs typeface="Georgia"/>
              </a:rPr>
              <a:t>/script/</a:t>
            </a:r>
            <a:r>
              <a:rPr lang="en-US" dirty="0" err="1">
                <a:latin typeface="Georgia"/>
                <a:cs typeface="Georgia"/>
              </a:rPr>
              <a:t>redirect.cgi?filename</a:t>
            </a:r>
            <a:r>
              <a:rPr lang="en-US" dirty="0">
                <a:latin typeface="Georgia"/>
                <a:cs typeface="Georgia"/>
              </a:rPr>
              <a:t>=http://</a:t>
            </a:r>
            <a:r>
              <a:rPr lang="en-US" dirty="0" err="1">
                <a:latin typeface="Georgia"/>
                <a:cs typeface="Georgia"/>
              </a:rPr>
              <a:t>csi.chemie.tu-darmstadt.de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ak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immel</a:t>
            </a:r>
            <a:r>
              <a:rPr lang="en-US" dirty="0">
                <a:latin typeface="Georgia"/>
                <a:cs typeface="Georgia"/>
              </a:rPr>
              <a:t>/tutorials/orbitals/</a:t>
            </a:r>
          </a:p>
        </p:txBody>
      </p:sp>
    </p:spTree>
    <p:extLst>
      <p:ext uri="{BB962C8B-B14F-4D97-AF65-F5344CB8AC3E}">
        <p14:creationId xmlns:p14="http://schemas.microsoft.com/office/powerpoint/2010/main" val="30226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-atom-2s-c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10" y="4377622"/>
            <a:ext cx="3591081" cy="24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i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orbital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59025" y="4530725"/>
            <a:ext cx="2895600" cy="457200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2"/>
                </a:solidFill>
              </a:rPr>
              <a:t>Y. U. Sasidhar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080003"/>
              </p:ext>
            </p:extLst>
          </p:nvPr>
        </p:nvGraphicFramePr>
        <p:xfrm>
          <a:off x="7924800" y="181941"/>
          <a:ext cx="8382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4" imgW="457002" imgH="393529" progId="Equation.3">
                  <p:embed/>
                </p:oleObj>
              </mc:Choice>
              <mc:Fallback>
                <p:oleObj name="Equation" r:id="rId4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181941"/>
                        <a:ext cx="83820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31508"/>
              </p:ext>
            </p:extLst>
          </p:nvPr>
        </p:nvGraphicFramePr>
        <p:xfrm>
          <a:off x="2561732" y="4453950"/>
          <a:ext cx="5334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6" imgW="291847" imgH="177646" progId="Equation.3">
                  <p:embed/>
                </p:oleObj>
              </mc:Choice>
              <mc:Fallback>
                <p:oleObj name="Equation" r:id="rId6" imgW="291847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732" y="4453950"/>
                        <a:ext cx="5334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3124200" y="4606674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69550"/>
              </p:ext>
            </p:extLst>
          </p:nvPr>
        </p:nvGraphicFramePr>
        <p:xfrm>
          <a:off x="73025" y="3151188"/>
          <a:ext cx="13716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8" imgW="977476" imgH="545863" progId="Equation.DSMT4">
                  <p:embed/>
                </p:oleObj>
              </mc:Choice>
              <mc:Fallback>
                <p:oleObj name="Equation" r:id="rId8" imgW="977476" imgH="54586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" y="3151188"/>
                        <a:ext cx="13716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7"/>
          <p:cNvSpPr>
            <a:spLocks noChangeShapeType="1"/>
          </p:cNvSpPr>
          <p:nvPr/>
        </p:nvSpPr>
        <p:spPr bwMode="auto">
          <a:xfrm flipV="1">
            <a:off x="758825" y="26257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>
            <a:off x="4724400" y="1635125"/>
            <a:ext cx="228600" cy="0"/>
          </a:xfrm>
          <a:prstGeom prst="line">
            <a:avLst/>
          </a:prstGeom>
          <a:noFill/>
          <a:ln w="76200" cmpd="tri">
            <a:solidFill>
              <a:srgbClr val="F214D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8" name="Picture 17" descr="surfaceplot3.jpg"/>
          <p:cNvPicPr>
            <a:picLocks noChangeAspect="1"/>
          </p:cNvPicPr>
          <p:nvPr/>
        </p:nvPicPr>
        <p:blipFill>
          <a:blip r:embed="rId10" cstate="print"/>
          <a:srcRect l="52917" t="50000" r="31667" b="29259"/>
          <a:stretch>
            <a:fillRect/>
          </a:stretch>
        </p:blipFill>
        <p:spPr>
          <a:xfrm>
            <a:off x="5320751" y="1779065"/>
            <a:ext cx="3725428" cy="2819400"/>
          </a:xfrm>
          <a:prstGeom prst="rect">
            <a:avLst/>
          </a:prstGeom>
        </p:spPr>
      </p:pic>
      <p:sp>
        <p:nvSpPr>
          <p:cNvPr id="19" name="Footer Placeholder 2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Y. U. Sasidhar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19" descr="H-atom-2s-radi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2228452"/>
            <a:ext cx="3167648" cy="23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1997461" y="2293639"/>
            <a:ext cx="3478702" cy="1744257"/>
          </a:xfrm>
          <a:prstGeom prst="line">
            <a:avLst/>
          </a:prstGeom>
          <a:noFill/>
          <a:ln w="38100">
            <a:solidFill>
              <a:srgbClr val="F214D2"/>
            </a:solidFill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 flipV="1">
            <a:off x="4953000" y="2293637"/>
            <a:ext cx="523162" cy="3329029"/>
          </a:xfrm>
          <a:prstGeom prst="line">
            <a:avLst/>
          </a:prstGeom>
          <a:noFill/>
          <a:ln w="38100">
            <a:solidFill>
              <a:srgbClr val="F214D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4338637" y="1831975"/>
            <a:ext cx="1831975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>
                <a:latin typeface="Georgia"/>
                <a:cs typeface="Georgia"/>
              </a:rPr>
              <a:t>radial node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30483"/>
              </p:ext>
            </p:extLst>
          </p:nvPr>
        </p:nvGraphicFramePr>
        <p:xfrm>
          <a:off x="1098550" y="914400"/>
          <a:ext cx="68262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12" imgW="3873500" imgH="520700" progId="Equation.3">
                  <p:embed/>
                </p:oleObj>
              </mc:Choice>
              <mc:Fallback>
                <p:oleObj name="Equation" r:id="rId12" imgW="3873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914400"/>
                        <a:ext cx="6826250" cy="917575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blurRad="63500" dist="107763" dir="13500000" algn="ctr" rotWithShape="0">
                          <a:srgbClr val="000000">
                            <a:alpha val="74997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7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3581400" y="1676400"/>
            <a:ext cx="228600" cy="0"/>
          </a:xfrm>
          <a:prstGeom prst="line">
            <a:avLst/>
          </a:prstGeom>
          <a:noFill/>
          <a:ln w="76200" cmpd="tri">
            <a:solidFill>
              <a:srgbClr val="F214D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Georgia"/>
              <a:cs typeface="Georgia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943600" y="1066800"/>
            <a:ext cx="1371600" cy="228600"/>
          </a:xfrm>
          <a:custGeom>
            <a:avLst/>
            <a:gdLst>
              <a:gd name="T0" fmla="*/ 0 w 864"/>
              <a:gd name="T1" fmla="*/ 144 h 144"/>
              <a:gd name="T2" fmla="*/ 384 w 864"/>
              <a:gd name="T3" fmla="*/ 0 h 144"/>
              <a:gd name="T4" fmla="*/ 864 w 864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144">
                <a:moveTo>
                  <a:pt x="0" y="144"/>
                </a:moveTo>
                <a:cubicBezTo>
                  <a:pt x="120" y="72"/>
                  <a:pt x="240" y="0"/>
                  <a:pt x="384" y="0"/>
                </a:cubicBezTo>
                <a:cubicBezTo>
                  <a:pt x="528" y="0"/>
                  <a:pt x="696" y="72"/>
                  <a:pt x="864" y="144"/>
                </a:cubicBezTo>
              </a:path>
            </a:pathLst>
          </a:custGeom>
          <a:noFill/>
          <a:ln w="38100" cap="flat" cmpd="sng">
            <a:solidFill>
              <a:srgbClr val="F214D2"/>
            </a:solidFill>
            <a:prstDash val="solid"/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Georgia"/>
              <a:cs typeface="Georgia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858000" y="1219200"/>
            <a:ext cx="2351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latin typeface="Georgia"/>
                <a:cs typeface="Georgia"/>
              </a:rPr>
              <a:t>Angular Part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749040"/>
              </p:ext>
            </p:extLst>
          </p:nvPr>
        </p:nvGraphicFramePr>
        <p:xfrm>
          <a:off x="7124700" y="1676400"/>
          <a:ext cx="12573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3" imgW="838200" imgH="190500" progId="Equation.3">
                  <p:embed/>
                </p:oleObj>
              </mc:Choice>
              <mc:Fallback>
                <p:oleObj name="Equation" r:id="rId3" imgW="838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700" y="1676400"/>
                        <a:ext cx="1257300" cy="28575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838200" y="1600200"/>
            <a:ext cx="10892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>
                <a:latin typeface="Georgia"/>
                <a:cs typeface="Georgia"/>
              </a:rPr>
              <a:t>(2,1,0)</a:t>
            </a:r>
            <a:endParaRPr lang="en-US" sz="2400">
              <a:latin typeface="Georgia"/>
              <a:cs typeface="Georgia"/>
            </a:endParaRPr>
          </a:p>
        </p:txBody>
      </p:sp>
      <p:pic>
        <p:nvPicPr>
          <p:cNvPr id="20" name="Picture 2" descr="H-atom-3p-zx-cont-su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3" y="2087880"/>
            <a:ext cx="7696200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895600" y="6096000"/>
            <a:ext cx="336027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Georgia"/>
                <a:cs typeface="Georgia"/>
              </a:rPr>
              <a:t>Z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7176241" y="5632081"/>
            <a:ext cx="369231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latin typeface="Georgia"/>
                <a:cs typeface="Georgia"/>
              </a:rPr>
              <a:t>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i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sz="2400" b="1" i="1" u="sng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orbital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114836"/>
              </p:ext>
            </p:extLst>
          </p:nvPr>
        </p:nvGraphicFramePr>
        <p:xfrm>
          <a:off x="990600" y="990600"/>
          <a:ext cx="53340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6" imgW="2971800" imgH="520700" progId="Equation.3">
                  <p:embed/>
                </p:oleObj>
              </mc:Choice>
              <mc:Fallback>
                <p:oleObj name="Equation" r:id="rId6" imgW="29718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533400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Y. U.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Sasidhar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9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2" y="1010979"/>
            <a:ext cx="9144000" cy="5507871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5291015" y="4445080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4997939" y="3894095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Plus 5"/>
          <p:cNvSpPr/>
          <p:nvPr/>
        </p:nvSpPr>
        <p:spPr>
          <a:xfrm>
            <a:off x="5724769" y="4445080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4997939" y="4249696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5291015" y="4093388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6017845" y="4601387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591538" y="4601387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4489938" y="3249326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4489938" y="3561941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4646249" y="4210616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4298462" y="4050402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4196862" y="4523231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Plus 17"/>
          <p:cNvSpPr/>
          <p:nvPr/>
        </p:nvSpPr>
        <p:spPr>
          <a:xfrm>
            <a:off x="4329723" y="3581480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4353173" y="3030495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Minus 19"/>
          <p:cNvSpPr/>
          <p:nvPr/>
        </p:nvSpPr>
        <p:spPr>
          <a:xfrm>
            <a:off x="5105397" y="48553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/>
          <p:cNvSpPr/>
          <p:nvPr/>
        </p:nvSpPr>
        <p:spPr>
          <a:xfrm>
            <a:off x="5257797" y="50077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21"/>
          <p:cNvSpPr/>
          <p:nvPr/>
        </p:nvSpPr>
        <p:spPr>
          <a:xfrm>
            <a:off x="5793151" y="485147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/>
          <p:cNvSpPr/>
          <p:nvPr/>
        </p:nvSpPr>
        <p:spPr>
          <a:xfrm>
            <a:off x="5724769" y="4978479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inus 26"/>
          <p:cNvSpPr/>
          <p:nvPr/>
        </p:nvSpPr>
        <p:spPr>
          <a:xfrm>
            <a:off x="2674810" y="4886648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27"/>
          <p:cNvSpPr/>
          <p:nvPr/>
        </p:nvSpPr>
        <p:spPr>
          <a:xfrm>
            <a:off x="3808041" y="53985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3960441" y="55509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29"/>
          <p:cNvSpPr/>
          <p:nvPr/>
        </p:nvSpPr>
        <p:spPr>
          <a:xfrm>
            <a:off x="3894016" y="58557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4054227" y="5080079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/>
          <p:cNvSpPr/>
          <p:nvPr/>
        </p:nvSpPr>
        <p:spPr>
          <a:xfrm>
            <a:off x="3440725" y="55509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/>
          <p:cNvSpPr/>
          <p:nvPr/>
        </p:nvSpPr>
        <p:spPr>
          <a:xfrm>
            <a:off x="3440725" y="5009739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/>
          <p:cNvSpPr/>
          <p:nvPr/>
        </p:nvSpPr>
        <p:spPr>
          <a:xfrm>
            <a:off x="3333256" y="4872971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/>
          <p:cNvSpPr/>
          <p:nvPr/>
        </p:nvSpPr>
        <p:spPr>
          <a:xfrm>
            <a:off x="3051903" y="4999972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/>
          <p:cNvSpPr/>
          <p:nvPr/>
        </p:nvSpPr>
        <p:spPr>
          <a:xfrm>
            <a:off x="3382095" y="5144554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/>
          <p:cNvSpPr/>
          <p:nvPr/>
        </p:nvSpPr>
        <p:spPr>
          <a:xfrm>
            <a:off x="5312507" y="51601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37"/>
          <p:cNvSpPr/>
          <p:nvPr/>
        </p:nvSpPr>
        <p:spPr>
          <a:xfrm>
            <a:off x="4032734" y="5271555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Sections of the orbitals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9030" y="354107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74810" y="57424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256" y="4871051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308211" y="5698444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824554" y="2157515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998186" y="2158452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pic>
        <p:nvPicPr>
          <p:cNvPr id="45" name="Picture 44" descr="Sp hybridization contours nodal sur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2195" y="289926"/>
            <a:ext cx="3325281" cy="3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9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3810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800600" y="3429000"/>
            <a:ext cx="403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The other </a:t>
            </a:r>
            <a:r>
              <a:rPr lang="en-US" sz="2400" i="1" dirty="0" smtClean="0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orbitals are available for 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  <a:sym typeface="Symbol"/>
              </a:rPr>
              <a:t>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bonding</a:t>
            </a:r>
          </a:p>
        </p:txBody>
      </p:sp>
      <p:pic>
        <p:nvPicPr>
          <p:cNvPr id="56934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0687" y="5530850"/>
            <a:ext cx="57626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72" y="0"/>
            <a:ext cx="64427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Bonding using </a:t>
            </a:r>
            <a:r>
              <a:rPr lang="en-US" sz="2400" b="1" i="1" u="sng" dirty="0" err="1" smtClean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hybrid orbitals</a:t>
            </a:r>
            <a:endParaRPr lang="en-US" sz="2400" b="1" u="sng" dirty="0">
              <a:solidFill>
                <a:srgbClr val="3333F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3542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78608" y="-374650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Trigonal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geometry: 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Mixing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&amp; 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two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p 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orbitals</a:t>
            </a:r>
            <a:endParaRPr lang="en-US" sz="2400" b="1" u="sng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11" name="Picture 5" descr="sp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1805" y="1686303"/>
            <a:ext cx="3425592" cy="270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100812"/>
              </p:ext>
            </p:extLst>
          </p:nvPr>
        </p:nvGraphicFramePr>
        <p:xfrm>
          <a:off x="2109788" y="4546600"/>
          <a:ext cx="4922837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4" imgW="2247900" imgH="977900" progId="Equation.3">
                  <p:embed/>
                </p:oleObj>
              </mc:Choice>
              <mc:Fallback>
                <p:oleObj name="Equation" r:id="rId4" imgW="22479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4546600"/>
                        <a:ext cx="4922837" cy="21447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64"/>
          <p:cNvSpPr/>
          <p:nvPr/>
        </p:nvSpPr>
        <p:spPr>
          <a:xfrm>
            <a:off x="290342" y="717643"/>
            <a:ext cx="850564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i="1" dirty="0" err="1" smtClean="0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b="1" i="1" baseline="-25000" dirty="0" err="1" smtClean="0">
                <a:solidFill>
                  <a:schemeClr val="tx1"/>
                </a:solidFill>
                <a:latin typeface="Georgia" pitchFamily="18" charset="0"/>
              </a:rPr>
              <a:t>x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and </a:t>
            </a:r>
            <a:r>
              <a:rPr lang="en-US" sz="2400" b="1" i="1" dirty="0" err="1" smtClean="0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b="1" i="1" baseline="-25000" dirty="0" err="1" smtClean="0">
                <a:solidFill>
                  <a:schemeClr val="tx1"/>
                </a:solidFill>
                <a:latin typeface="Georgia" pitchFamily="18" charset="0"/>
              </a:rPr>
              <a:t>y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can be combined with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 to get three 3 equivalent hybrids at 120</a:t>
            </a:r>
            <a:r>
              <a:rPr lang="en-US" sz="2400" baseline="30000" dirty="0" smtClean="0">
                <a:solidFill>
                  <a:schemeClr val="tx1"/>
                </a:solidFill>
                <a:latin typeface="Georgia" pitchFamily="18" charset="0"/>
              </a:rPr>
              <a:t>o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to each other</a:t>
            </a:r>
          </a:p>
        </p:txBody>
      </p:sp>
      <p:grpSp>
        <p:nvGrpSpPr>
          <p:cNvPr id="24" name="Group 23"/>
          <p:cNvGrpSpPr/>
          <p:nvPr/>
        </p:nvGrpSpPr>
        <p:grpSpPr>
          <a:xfrm rot="20925601">
            <a:off x="1038407" y="2011947"/>
            <a:ext cx="1705347" cy="2194033"/>
            <a:chOff x="1515524" y="3660855"/>
            <a:chExt cx="1705347" cy="2194033"/>
          </a:xfrm>
        </p:grpSpPr>
        <p:cxnSp>
          <p:nvCxnSpPr>
            <p:cNvPr id="17" name="Straight Arrow Connector 16"/>
            <p:cNvCxnSpPr/>
            <p:nvPr/>
          </p:nvCxnSpPr>
          <p:spPr>
            <a:xfrm rot="6223039" flipH="1" flipV="1">
              <a:off x="2372865" y="4040940"/>
              <a:ext cx="1167109" cy="4069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2374710" y="5008727"/>
              <a:ext cx="1105469" cy="586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1474399" flipV="1">
              <a:off x="1515524" y="4645352"/>
              <a:ext cx="1114934" cy="2561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729018" y="1709382"/>
            <a:ext cx="2852382" cy="2681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5" idx="1"/>
            <a:endCxn id="25" idx="3"/>
          </p:cNvCxnSpPr>
          <p:nvPr/>
        </p:nvCxnSpPr>
        <p:spPr>
          <a:xfrm rot="10800000" flipH="1">
            <a:off x="729018" y="3050275"/>
            <a:ext cx="285238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5" idx="2"/>
          </p:cNvCxnSpPr>
          <p:nvPr/>
        </p:nvCxnSpPr>
        <p:spPr>
          <a:xfrm rot="16200000" flipH="1">
            <a:off x="814316" y="3050274"/>
            <a:ext cx="268178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2861" y="22199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 smtClean="0"/>
              <a:t>Θ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589861" y="34391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 smtClean="0"/>
              <a:t>Θ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1371600" y="21336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 smtClean="0"/>
              <a:t>Θ</a:t>
            </a:r>
            <a:r>
              <a:rPr lang="en-US" sz="2800" baseline="-25000" dirty="0" smtClean="0"/>
              <a:t>3</a:t>
            </a:r>
            <a:endParaRPr lang="en-US" sz="2800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2619233" y="1709384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hy1</a:t>
            </a:r>
            <a:endParaRPr lang="en-US" sz="2200" dirty="0"/>
          </a:p>
        </p:txBody>
      </p:sp>
      <p:sp>
        <p:nvSpPr>
          <p:cNvPr id="71" name="TextBox 70"/>
          <p:cNvSpPr txBox="1"/>
          <p:nvPr/>
        </p:nvSpPr>
        <p:spPr>
          <a:xfrm>
            <a:off x="2901287" y="3915772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hy2</a:t>
            </a:r>
            <a:endParaRPr lang="en-US" sz="2200" dirty="0"/>
          </a:p>
        </p:txBody>
      </p:sp>
      <p:sp>
        <p:nvSpPr>
          <p:cNvPr id="72" name="TextBox 71"/>
          <p:cNvSpPr txBox="1"/>
          <p:nvPr/>
        </p:nvSpPr>
        <p:spPr>
          <a:xfrm>
            <a:off x="863221" y="3331193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hy3</a:t>
            </a:r>
            <a:endParaRPr lang="en-US" sz="2200" dirty="0"/>
          </a:p>
        </p:txBody>
      </p:sp>
      <p:sp>
        <p:nvSpPr>
          <p:cNvPr id="74" name="TextBox 73"/>
          <p:cNvSpPr txBox="1"/>
          <p:nvPr/>
        </p:nvSpPr>
        <p:spPr>
          <a:xfrm>
            <a:off x="1663887" y="1600200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+y</a:t>
            </a:r>
            <a:endParaRPr lang="en-US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1679809" y="3963483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-y</a:t>
            </a:r>
            <a:endParaRPr 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3013478" y="2595588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+x</a:t>
            </a:r>
            <a:endParaRPr lang="en-US" sz="2800" dirty="0"/>
          </a:p>
        </p:txBody>
      </p:sp>
      <p:sp>
        <p:nvSpPr>
          <p:cNvPr id="77" name="TextBox 76"/>
          <p:cNvSpPr txBox="1"/>
          <p:nvPr/>
        </p:nvSpPr>
        <p:spPr>
          <a:xfrm>
            <a:off x="660887" y="2628014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-x</a:t>
            </a:r>
            <a:endParaRPr lang="en-US" sz="2800" dirty="0"/>
          </a:p>
        </p:txBody>
      </p:sp>
      <p:sp>
        <p:nvSpPr>
          <p:cNvPr id="2" name="Arc 1"/>
          <p:cNvSpPr/>
          <p:nvPr/>
        </p:nvSpPr>
        <p:spPr>
          <a:xfrm>
            <a:off x="1828800" y="2438400"/>
            <a:ext cx="1143000" cy="121920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/>
        </p:nvSpPr>
        <p:spPr>
          <a:xfrm rot="16563174">
            <a:off x="1692660" y="2797441"/>
            <a:ext cx="726014" cy="685800"/>
          </a:xfrm>
          <a:prstGeom prst="arc">
            <a:avLst>
              <a:gd name="adj1" fmla="val 6614505"/>
              <a:gd name="adj2" fmla="val 41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600200" y="2590800"/>
            <a:ext cx="914400" cy="914400"/>
          </a:xfrm>
          <a:prstGeom prst="arc">
            <a:avLst>
              <a:gd name="adj1" fmla="val 9658135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0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69" grpId="0"/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47"/>
          <p:cNvGrpSpPr>
            <a:grpSpLocks noChangeAspect="1"/>
          </p:cNvGrpSpPr>
          <p:nvPr/>
        </p:nvGrpSpPr>
        <p:grpSpPr>
          <a:xfrm rot="16200000">
            <a:off x="43616" y="1436910"/>
            <a:ext cx="2851186" cy="2471394"/>
            <a:chOff x="571500" y="2212985"/>
            <a:chExt cx="2375988" cy="2059496"/>
          </a:xfrm>
        </p:grpSpPr>
        <p:pic>
          <p:nvPicPr>
            <p:cNvPr id="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>
              <a:off x="928826" y="2652028"/>
              <a:ext cx="1564689" cy="83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571500" y="3107185"/>
              <a:ext cx="21217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>
              <a:off x="415486" y="3257292"/>
              <a:ext cx="1956977" cy="7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914400" y="2308518"/>
              <a:ext cx="470147" cy="78978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3600000">
              <a:off x="914400" y="3166478"/>
              <a:ext cx="470147" cy="78978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 rot="5400000">
              <a:off x="1353535" y="3838200"/>
              <a:ext cx="48384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501853" y="2648154"/>
              <a:ext cx="506549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990600" y="3572457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 smtClean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972254" y="2288486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 smtClean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pSp>
        <p:nvGrpSpPr>
          <p:cNvPr id="12" name="Group 39"/>
          <p:cNvGrpSpPr>
            <a:grpSpLocks noChangeAspect="1"/>
          </p:cNvGrpSpPr>
          <p:nvPr/>
        </p:nvGrpSpPr>
        <p:grpSpPr>
          <a:xfrm>
            <a:off x="6162182" y="1518539"/>
            <a:ext cx="2648976" cy="2518008"/>
            <a:chOff x="138829" y="1651347"/>
            <a:chExt cx="2431253" cy="2311054"/>
          </a:xfrm>
        </p:grpSpPr>
        <p:pic>
          <p:nvPicPr>
            <p:cNvPr id="1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 rot="9307770">
              <a:off x="336218" y="2905529"/>
              <a:ext cx="1564686" cy="83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71502" y="3101023"/>
              <a:ext cx="1965875" cy="6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277462" y="2867410"/>
              <a:ext cx="2189129" cy="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V="1">
              <a:off x="295221" y="2963236"/>
              <a:ext cx="1440492" cy="67640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037195" y="2638356"/>
              <a:ext cx="532887" cy="423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5552" y="1651347"/>
              <a:ext cx="557898" cy="423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8829" y="3121519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 smtClean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pSp>
        <p:nvGrpSpPr>
          <p:cNvPr id="22" name="Group 50"/>
          <p:cNvGrpSpPr>
            <a:grpSpLocks noChangeAspect="1"/>
          </p:cNvGrpSpPr>
          <p:nvPr/>
        </p:nvGrpSpPr>
        <p:grpSpPr>
          <a:xfrm>
            <a:off x="3070790" y="1446650"/>
            <a:ext cx="2715865" cy="2678611"/>
            <a:chOff x="571501" y="1730225"/>
            <a:chExt cx="2263225" cy="2232177"/>
          </a:xfrm>
        </p:grpSpPr>
        <p:pic>
          <p:nvPicPr>
            <p:cNvPr id="2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 rot="1696224">
              <a:off x="871782" y="2808497"/>
              <a:ext cx="1564692" cy="83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71501" y="3106385"/>
              <a:ext cx="2251852" cy="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V="1">
              <a:off x="310378" y="2901179"/>
              <a:ext cx="2118435" cy="4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>
              <a:off x="1077471" y="2950456"/>
              <a:ext cx="1256835" cy="71320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50885" y="2660262"/>
              <a:ext cx="483841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58576" y="1730225"/>
              <a:ext cx="580029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5064" y="3164217"/>
              <a:ext cx="4587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 smtClean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aphicFrame>
        <p:nvGraphicFramePr>
          <p:cNvPr id="275458" name="Object 7"/>
          <p:cNvGraphicFramePr>
            <a:graphicFrameLocks noChangeAspect="1"/>
          </p:cNvGraphicFramePr>
          <p:nvPr/>
        </p:nvGraphicFramePr>
        <p:xfrm>
          <a:off x="191136" y="4408711"/>
          <a:ext cx="410527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4" imgW="1803240" imgH="939600" progId="Equation.DSMT4">
                  <p:embed/>
                </p:oleObj>
              </mc:Choice>
              <mc:Fallback>
                <p:oleObj name="Equation" r:id="rId4" imgW="18032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6" y="4408711"/>
                        <a:ext cx="4105275" cy="21415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82255"/>
              </p:ext>
            </p:extLst>
          </p:nvPr>
        </p:nvGraphicFramePr>
        <p:xfrm>
          <a:off x="4994275" y="4299123"/>
          <a:ext cx="39830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6" imgW="1714500" imgH="355600" progId="Equation.3">
                  <p:embed/>
                </p:oleObj>
              </mc:Choice>
              <mc:Fallback>
                <p:oleObj name="Equation" r:id="rId6" imgW="1714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4299123"/>
                        <a:ext cx="3983038" cy="8270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13564" y="7494"/>
            <a:ext cx="7053524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Coefficients of AOs for specifically oriented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 smtClean="0">
                <a:solidFill>
                  <a:srgbClr val="3333FF"/>
                </a:solidFill>
                <a:latin typeface="Georgia"/>
              </a:rPr>
              <a:t>2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hybrid orbitals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86606" y="1617784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h1</a:t>
            </a:r>
            <a:endParaRPr lang="en-IN" b="1" i="1" dirty="0"/>
          </a:p>
        </p:txBody>
      </p:sp>
      <p:sp>
        <p:nvSpPr>
          <p:cNvPr id="53" name="Rectangle 52"/>
          <p:cNvSpPr/>
          <p:nvPr/>
        </p:nvSpPr>
        <p:spPr>
          <a:xfrm>
            <a:off x="6256417" y="368087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h3</a:t>
            </a:r>
            <a:endParaRPr lang="en-IN" b="1" i="1" dirty="0"/>
          </a:p>
        </p:txBody>
      </p:sp>
      <p:sp>
        <p:nvSpPr>
          <p:cNvPr id="54" name="Rectangle 53"/>
          <p:cNvSpPr/>
          <p:nvPr/>
        </p:nvSpPr>
        <p:spPr>
          <a:xfrm>
            <a:off x="5084521" y="3778679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h2</a:t>
            </a:r>
            <a:endParaRPr lang="en-IN" b="1" i="1" dirty="0"/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869176"/>
              </p:ext>
            </p:extLst>
          </p:nvPr>
        </p:nvGraphicFramePr>
        <p:xfrm>
          <a:off x="4994275" y="5126211"/>
          <a:ext cx="40687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8" imgW="1752600" imgH="368300" progId="Equation.3">
                  <p:embed/>
                </p:oleObj>
              </mc:Choice>
              <mc:Fallback>
                <p:oleObj name="Equation" r:id="rId8" imgW="1752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126211"/>
                        <a:ext cx="4068763" cy="857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432541"/>
              </p:ext>
            </p:extLst>
          </p:nvPr>
        </p:nvGraphicFramePr>
        <p:xfrm>
          <a:off x="4994275" y="5977448"/>
          <a:ext cx="41894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10" imgW="1803400" imgH="368300" progId="Equation.3">
                  <p:embed/>
                </p:oleObj>
              </mc:Choice>
              <mc:Fallback>
                <p:oleObj name="Equation" r:id="rId10" imgW="18034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977448"/>
                        <a:ext cx="4189412" cy="857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8954010" y="4299123"/>
            <a:ext cx="189990" cy="827088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040813" y="5126211"/>
            <a:ext cx="103187" cy="851237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161000"/>
              </p:ext>
            </p:extLst>
          </p:nvPr>
        </p:nvGraphicFramePr>
        <p:xfrm>
          <a:off x="3983051" y="917881"/>
          <a:ext cx="49053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3" imgW="2286000" imgH="1320800" progId="Equation.3">
                  <p:embed/>
                </p:oleObj>
              </mc:Choice>
              <mc:Fallback>
                <p:oleObj name="Equation" r:id="rId3" imgW="22860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51" y="917881"/>
                        <a:ext cx="4905375" cy="2838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964" y="-101690"/>
            <a:ext cx="8594036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Coefficients from the conditions of </a:t>
            </a:r>
            <a:r>
              <a:rPr lang="en-US" sz="2400" b="1" u="sng" dirty="0" err="1" smtClean="0">
                <a:solidFill>
                  <a:srgbClr val="3333FF"/>
                </a:solidFill>
                <a:latin typeface="Georgia"/>
              </a:rPr>
              <a:t>Orthonormality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</a:t>
            </a:r>
            <a:endParaRPr lang="en-US" sz="2400" b="1" u="sng" dirty="0">
              <a:solidFill>
                <a:srgbClr val="3333FF"/>
              </a:solidFill>
              <a:latin typeface="Georgia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97912" y="612546"/>
            <a:ext cx="3162344" cy="2755653"/>
            <a:chOff x="130379" y="1110544"/>
            <a:chExt cx="3162344" cy="2755653"/>
          </a:xfrm>
        </p:grpSpPr>
        <p:grpSp>
          <p:nvGrpSpPr>
            <p:cNvPr id="53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57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Arrow Connector 57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 smtClean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 smtClean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75509"/>
              </p:ext>
            </p:extLst>
          </p:nvPr>
        </p:nvGraphicFramePr>
        <p:xfrm>
          <a:off x="4891274" y="4232275"/>
          <a:ext cx="4189412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6" imgW="1803400" imgH="1079500" progId="Equation.3">
                  <p:embed/>
                </p:oleObj>
              </mc:Choice>
              <mc:Fallback>
                <p:oleObj name="Equation" r:id="rId6" imgW="18034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274" y="4232275"/>
                        <a:ext cx="4189412" cy="2511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810000" y="914400"/>
            <a:ext cx="5181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62400" y="1524000"/>
            <a:ext cx="5181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62400" y="2133600"/>
            <a:ext cx="5181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33800" y="2514600"/>
            <a:ext cx="51816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5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HF</a:t>
            </a:r>
          </a:p>
        </p:txBody>
      </p:sp>
      <p:pic>
        <p:nvPicPr>
          <p:cNvPr id="560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28675"/>
            <a:ext cx="41624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0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414" y="4419600"/>
            <a:ext cx="2514600" cy="201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figure 14-34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229403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8400" y="4648200"/>
            <a:ext cx="67056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Higher electronegativity of F: Lopsided electron distribution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Bonding and </a:t>
            </a:r>
            <a:r>
              <a:rPr lang="en-US" sz="2400" dirty="0" err="1" smtClean="0">
                <a:solidFill>
                  <a:schemeClr val="tx1"/>
                </a:solidFill>
                <a:latin typeface="Georgia" pitchFamily="18" charset="0"/>
              </a:rPr>
              <a:t>antibonding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MOs: </a:t>
            </a:r>
            <a:r>
              <a:rPr lang="en-US" sz="2400" i="1" dirty="0" smtClean="0">
                <a:solidFill>
                  <a:schemeClr val="tx1"/>
                </a:solidFill>
                <a:latin typeface="Georgia" pitchFamily="18" charset="0"/>
              </a:rPr>
              <a:t>s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as well as </a:t>
            </a:r>
            <a:r>
              <a:rPr lang="en-US" sz="2400" i="1" dirty="0" smtClean="0">
                <a:solidFill>
                  <a:schemeClr val="tx1"/>
                </a:solidFill>
                <a:latin typeface="Georgia" pitchFamily="18" charset="0"/>
              </a:rPr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6324600"/>
            <a:ext cx="601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Unequal contribution from the two atoms</a:t>
            </a:r>
            <a:endParaRPr lang="en-US" sz="2400" baseline="-25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1295400" y="3048000"/>
            <a:ext cx="381000" cy="3048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389570" y="3853356"/>
            <a:ext cx="304800" cy="2286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 flipH="1">
            <a:off x="1295400" y="3352800"/>
            <a:ext cx="381000" cy="6858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 flipH="1">
            <a:off x="2416504" y="3048000"/>
            <a:ext cx="304800" cy="8382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904425"/>
              </p:ext>
            </p:extLst>
          </p:nvPr>
        </p:nvGraphicFramePr>
        <p:xfrm>
          <a:off x="3983051" y="917881"/>
          <a:ext cx="49053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Equation" r:id="rId3" imgW="2286000" imgH="1320800" progId="Equation.3">
                  <p:embed/>
                </p:oleObj>
              </mc:Choice>
              <mc:Fallback>
                <p:oleObj name="Equation" r:id="rId3" imgW="22860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51" y="917881"/>
                        <a:ext cx="4905375" cy="2838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487680"/>
              </p:ext>
            </p:extLst>
          </p:nvPr>
        </p:nvGraphicFramePr>
        <p:xfrm>
          <a:off x="41275" y="3579330"/>
          <a:ext cx="2847975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5" imgW="1397000" imgH="1562100" progId="Equation.3">
                  <p:embed/>
                </p:oleObj>
              </mc:Choice>
              <mc:Fallback>
                <p:oleObj name="Equation" r:id="rId5" imgW="13970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" y="3579330"/>
                        <a:ext cx="2847975" cy="318770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46444"/>
              </p:ext>
            </p:extLst>
          </p:nvPr>
        </p:nvGraphicFramePr>
        <p:xfrm>
          <a:off x="2129373" y="5711825"/>
          <a:ext cx="28940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Equation" r:id="rId7" imgW="1460500" imgH="520700" progId="Equation.3">
                  <p:embed/>
                </p:oleObj>
              </mc:Choice>
              <mc:Fallback>
                <p:oleObj name="Equation" r:id="rId7" imgW="1460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373" y="5711825"/>
                        <a:ext cx="2894012" cy="10318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964" y="-101690"/>
            <a:ext cx="8594036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Coefficients from the conditions of </a:t>
            </a:r>
            <a:r>
              <a:rPr lang="en-US" sz="2400" b="1" u="sng" dirty="0" err="1" smtClean="0">
                <a:solidFill>
                  <a:srgbClr val="3333FF"/>
                </a:solidFill>
                <a:latin typeface="Georgia"/>
              </a:rPr>
              <a:t>Orthonormality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</a:t>
            </a:r>
            <a:endParaRPr lang="en-US" sz="2400" b="1" u="sng" dirty="0">
              <a:solidFill>
                <a:srgbClr val="3333FF"/>
              </a:solidFill>
              <a:latin typeface="Georgia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97912" y="612546"/>
            <a:ext cx="3162344" cy="2755653"/>
            <a:chOff x="130379" y="1110544"/>
            <a:chExt cx="3162344" cy="2755653"/>
          </a:xfrm>
        </p:grpSpPr>
        <p:grpSp>
          <p:nvGrpSpPr>
            <p:cNvPr id="53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57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Arrow Connector 57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 smtClean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 smtClean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427511"/>
              </p:ext>
            </p:extLst>
          </p:nvPr>
        </p:nvGraphicFramePr>
        <p:xfrm>
          <a:off x="4905375" y="4232275"/>
          <a:ext cx="4160838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Equation" r:id="rId10" imgW="1790700" imgH="1079500" progId="Equation.3">
                  <p:embed/>
                </p:oleObj>
              </mc:Choice>
              <mc:Fallback>
                <p:oleObj name="Equation" r:id="rId10" imgW="17907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4232275"/>
                        <a:ext cx="4160838" cy="2511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73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0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370059"/>
              </p:ext>
            </p:extLst>
          </p:nvPr>
        </p:nvGraphicFramePr>
        <p:xfrm>
          <a:off x="4209940" y="918053"/>
          <a:ext cx="4498207" cy="289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3" imgW="2057400" imgH="1320480" progId="Equation.3">
                  <p:embed/>
                </p:oleObj>
              </mc:Choice>
              <mc:Fallback>
                <p:oleObj name="Equation" r:id="rId3" imgW="2057400" imgH="1320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940" y="918053"/>
                        <a:ext cx="4498207" cy="2893326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dblbond-P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7222" y="4735936"/>
            <a:ext cx="6981968" cy="210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45442" y="4040012"/>
            <a:ext cx="873599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latin typeface="Georgia"/>
              </a:rPr>
              <a:t>Square of coefficients </a:t>
            </a:r>
            <a:r>
              <a:rPr lang="en-US" sz="2200" b="1" dirty="0" smtClean="0">
                <a:latin typeface="Georgia"/>
                <a:sym typeface="Wingdings" pitchFamily="2" charset="2"/>
              </a:rPr>
              <a:t> </a:t>
            </a:r>
            <a:r>
              <a:rPr lang="en-US" sz="2200" dirty="0" smtClean="0">
                <a:latin typeface="Georgia"/>
              </a:rPr>
              <a:t>Contribution </a:t>
            </a:r>
            <a:r>
              <a:rPr lang="en-US" sz="2200" dirty="0">
                <a:latin typeface="Georgia"/>
              </a:rPr>
              <a:t>from s=0.33; </a:t>
            </a:r>
            <a:r>
              <a:rPr lang="en-US" sz="2200" dirty="0" smtClean="0">
                <a:latin typeface="Georgia"/>
              </a:rPr>
              <a:t>from </a:t>
            </a:r>
            <a:r>
              <a:rPr lang="en-US" sz="2200" dirty="0">
                <a:latin typeface="Georgia"/>
              </a:rPr>
              <a:t>p=0.66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21792" y="-101690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Signs and coefficients for these particular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 smtClean="0">
                <a:solidFill>
                  <a:srgbClr val="3333FF"/>
                </a:solidFill>
                <a:latin typeface="Georgia"/>
              </a:rPr>
              <a:t>2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hybrids</a:t>
            </a:r>
            <a:endParaRPr lang="en-US" sz="2400" b="1" u="sng" dirty="0">
              <a:solidFill>
                <a:srgbClr val="3333FF"/>
              </a:solidFill>
              <a:latin typeface="Georgi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97912" y="1008680"/>
            <a:ext cx="3162344" cy="2755653"/>
            <a:chOff x="130379" y="1110544"/>
            <a:chExt cx="3162344" cy="2755653"/>
          </a:xfrm>
        </p:grpSpPr>
        <p:grpSp>
          <p:nvGrpSpPr>
            <p:cNvPr id="22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26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 smtClean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 smtClean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5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HCl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pic>
        <p:nvPicPr>
          <p:cNvPr id="6" name="Picture 2" descr="http://upload.wikimedia.org/wikipedia/commons/6/66/HCl_mo_diagram.png"/>
          <p:cNvPicPr>
            <a:picLocks noChangeAspect="1" noChangeArrowheads="1"/>
          </p:cNvPicPr>
          <p:nvPr/>
        </p:nvPicPr>
        <p:blipFill>
          <a:blip r:embed="rId2" cstate="print"/>
          <a:srcRect l="1490" r="2545" b="5384"/>
          <a:stretch>
            <a:fillRect/>
          </a:stretch>
        </p:blipFill>
        <p:spPr bwMode="auto">
          <a:xfrm>
            <a:off x="1295400" y="1905000"/>
            <a:ext cx="6373032" cy="358411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85800" y="1143000"/>
            <a:ext cx="6477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For </a:t>
            </a:r>
            <a:r>
              <a:rPr lang="en-IN" sz="2400" dirty="0" err="1">
                <a:solidFill>
                  <a:schemeClr val="tx1"/>
                </a:solidFill>
                <a:latin typeface="Georgia" pitchFamily="18" charset="0"/>
              </a:rPr>
              <a:t>Cl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IN" sz="2400" b="1" i="1" dirty="0" smtClean="0">
                <a:solidFill>
                  <a:schemeClr val="tx1"/>
                </a:solidFill>
                <a:latin typeface="Georgia" pitchFamily="18" charset="0"/>
              </a:rPr>
              <a:t>3p</a:t>
            </a:r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states close in energy to the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1s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of </a:t>
            </a:r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H</a:t>
            </a:r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8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HBr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1143000"/>
            <a:ext cx="6477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For Br </a:t>
            </a:r>
            <a:r>
              <a:rPr lang="en-IN" sz="2400" b="1" i="1" dirty="0" smtClean="0">
                <a:solidFill>
                  <a:schemeClr val="tx1"/>
                </a:solidFill>
                <a:latin typeface="Georgia" pitchFamily="18" charset="0"/>
              </a:rPr>
              <a:t>4p</a:t>
            </a:r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states close </a:t>
            </a:r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(higher) in 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energy to the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1s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of </a:t>
            </a:r>
            <a:r>
              <a:rPr lang="en-IN" sz="2400" dirty="0" smtClean="0">
                <a:solidFill>
                  <a:schemeClr val="tx1"/>
                </a:solidFill>
                <a:latin typeface="Georgia" pitchFamily="18" charset="0"/>
              </a:rPr>
              <a:t>H</a:t>
            </a:r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5" name="Picture 2" descr="http://web.tock.com/kalee/chem32/struct/Image1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165" y="2415598"/>
            <a:ext cx="8590245" cy="4176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65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Carbonyl complexes </a:t>
            </a:r>
          </a:p>
        </p:txBody>
      </p:sp>
      <p:sp>
        <p:nvSpPr>
          <p:cNvPr id="6" name="Oval 5"/>
          <p:cNvSpPr/>
          <p:nvPr/>
        </p:nvSpPr>
        <p:spPr>
          <a:xfrm>
            <a:off x="12115800" y="5105400"/>
            <a:ext cx="9906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62000" y="914400"/>
            <a:ext cx="7178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Carbon atom:</a:t>
            </a:r>
          </a:p>
          <a:p>
            <a:r>
              <a:rPr lang="en-US" sz="2400" b="1" dirty="0" smtClean="0">
                <a:latin typeface="Georgia"/>
                <a:cs typeface="Georgia"/>
              </a:rPr>
              <a:t> </a:t>
            </a:r>
            <a:r>
              <a:rPr lang="en-US" sz="2400" i="1" dirty="0" smtClean="0">
                <a:latin typeface="Symbol" charset="2"/>
                <a:cs typeface="Symbol" charset="2"/>
              </a:rPr>
              <a:t>s</a:t>
            </a:r>
            <a:r>
              <a:rPr lang="en-US" sz="2400" dirty="0" smtClean="0">
                <a:latin typeface="Georgia"/>
                <a:cs typeface="Georgia"/>
              </a:rPr>
              <a:t>-donor</a:t>
            </a:r>
            <a:r>
              <a:rPr lang="en-US" sz="2400" dirty="0" smtClean="0">
                <a:latin typeface="Georgia"/>
                <a:cs typeface="Georgia"/>
                <a:sym typeface="Wingdings"/>
              </a:rPr>
              <a:t> = dative bond </a:t>
            </a:r>
            <a:r>
              <a:rPr lang="en-US" sz="2400" dirty="0" smtClean="0">
                <a:latin typeface="Georgia"/>
                <a:cs typeface="Georgia"/>
              </a:rPr>
              <a:t>, </a:t>
            </a:r>
            <a:r>
              <a:rPr lang="en-US" sz="2400" i="1" dirty="0" smtClean="0">
                <a:latin typeface="Symbol" charset="2"/>
                <a:cs typeface="Symbol" charset="2"/>
              </a:rPr>
              <a:t>p</a:t>
            </a:r>
            <a:r>
              <a:rPr lang="en-US" sz="2400" dirty="0" smtClean="0">
                <a:latin typeface="Georgia"/>
                <a:cs typeface="Georgia"/>
              </a:rPr>
              <a:t>-acceptor = back bonding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94483"/>
            <a:ext cx="4572000" cy="152400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3276600" y="3424535"/>
            <a:ext cx="2571919" cy="46166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Synergistic effect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226124"/>
            <a:ext cx="8610600" cy="11746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09" y="1752600"/>
            <a:ext cx="1801091" cy="198120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647236" y="4415135"/>
            <a:ext cx="684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  <a:sym typeface="Wingdings"/>
              </a:rPr>
              <a:t>Applications in Organometallic Chemistry</a:t>
            </a:r>
            <a:endParaRPr lang="en-US" sz="2400" b="1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6986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Why is CO a poisonous gas?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00530" y="890884"/>
            <a:ext cx="753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Hemoglobin (</a:t>
            </a:r>
            <a:r>
              <a:rPr lang="en-US" sz="2400" b="1" dirty="0" err="1" smtClean="0">
                <a:latin typeface="Georgia"/>
                <a:cs typeface="Georgia"/>
              </a:rPr>
              <a:t>Hb</a:t>
            </a:r>
            <a:r>
              <a:rPr lang="en-US" sz="2400" b="1" dirty="0" smtClean="0">
                <a:latin typeface="Georgia"/>
                <a:cs typeface="Georgia"/>
              </a:rPr>
              <a:t>): </a:t>
            </a:r>
            <a:r>
              <a:rPr lang="en-US" sz="2400" dirty="0" smtClean="0">
                <a:latin typeface="Georgia"/>
                <a:cs typeface="Georgia"/>
              </a:rPr>
              <a:t>Transports O</a:t>
            </a:r>
            <a:r>
              <a:rPr lang="en-US" sz="2400" baseline="-25000" dirty="0" smtClean="0">
                <a:latin typeface="Georgia"/>
                <a:cs typeface="Georgia"/>
              </a:rPr>
              <a:t>2</a:t>
            </a:r>
            <a:r>
              <a:rPr lang="en-US" sz="2400" dirty="0" smtClean="0">
                <a:latin typeface="Georgia"/>
                <a:cs typeface="Georgia"/>
              </a:rPr>
              <a:t> and CO</a:t>
            </a:r>
            <a:r>
              <a:rPr lang="en-US" sz="2400" baseline="-25000" dirty="0" smtClean="0">
                <a:latin typeface="Georgia"/>
                <a:cs typeface="Georgia"/>
              </a:rPr>
              <a:t>2</a:t>
            </a:r>
            <a:r>
              <a:rPr lang="en-US" sz="2400" dirty="0" smtClean="0">
                <a:latin typeface="Georgia"/>
                <a:cs typeface="Georgia"/>
              </a:rPr>
              <a:t> in blood</a:t>
            </a:r>
            <a:endParaRPr lang="en-US" sz="2400" dirty="0">
              <a:latin typeface="Georgia"/>
              <a:cs typeface="Georgi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93" y="1464023"/>
            <a:ext cx="4038600" cy="3120390"/>
            <a:chOff x="2286000" y="1447800"/>
            <a:chExt cx="4451350" cy="34251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650" y="1447800"/>
              <a:ext cx="4330700" cy="342519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86000" y="1447800"/>
              <a:ext cx="2362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963" y="4800600"/>
            <a:ext cx="415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O</a:t>
            </a:r>
            <a:r>
              <a:rPr lang="en-US" sz="2400" b="1" baseline="-25000" dirty="0" smtClean="0">
                <a:latin typeface="Georgia"/>
                <a:cs typeface="Georgia"/>
              </a:rPr>
              <a:t>2</a:t>
            </a:r>
            <a:r>
              <a:rPr lang="en-US" sz="2400" b="1" dirty="0" smtClean="0">
                <a:latin typeface="Georgia"/>
                <a:cs typeface="Georgia"/>
              </a:rPr>
              <a:t>-Hb, CO</a:t>
            </a:r>
            <a:r>
              <a:rPr lang="en-US" sz="2400" b="1" baseline="-25000" dirty="0" smtClean="0">
                <a:latin typeface="Georgia"/>
                <a:cs typeface="Georgia"/>
              </a:rPr>
              <a:t>2</a:t>
            </a:r>
            <a:r>
              <a:rPr lang="en-US" sz="2400" b="1" dirty="0">
                <a:latin typeface="Georgia"/>
                <a:cs typeface="Georgia"/>
              </a:rPr>
              <a:t>-</a:t>
            </a:r>
            <a:r>
              <a:rPr lang="en-US" sz="2400" b="1" dirty="0" smtClean="0">
                <a:latin typeface="Georgia"/>
                <a:cs typeface="Georgia"/>
              </a:rPr>
              <a:t>Hb: </a:t>
            </a:r>
            <a:r>
              <a:rPr lang="en-US" sz="2400" dirty="0" smtClean="0">
                <a:latin typeface="Georgia"/>
                <a:cs typeface="Georgia"/>
              </a:rPr>
              <a:t>Reversible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3340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7625" indent="-1317625"/>
            <a:r>
              <a:rPr lang="en-US" sz="2400" b="1" dirty="0" smtClean="0">
                <a:latin typeface="Georgia"/>
                <a:cs typeface="Georgia"/>
              </a:rPr>
              <a:t>CO-Hb: </a:t>
            </a:r>
            <a:r>
              <a:rPr lang="en-US" sz="2400" dirty="0" smtClean="0">
                <a:latin typeface="Georgia"/>
                <a:cs typeface="Georgia"/>
              </a:rPr>
              <a:t>Almost </a:t>
            </a:r>
            <a:r>
              <a:rPr lang="en-US" sz="2400" dirty="0" err="1" smtClean="0">
                <a:latin typeface="Georgia"/>
                <a:cs typeface="Georgia"/>
              </a:rPr>
              <a:t>ireversible</a:t>
            </a:r>
            <a:r>
              <a:rPr lang="en-US" sz="2400" dirty="0" smtClean="0">
                <a:latin typeface="Georgia"/>
                <a:cs typeface="Georgia"/>
              </a:rPr>
              <a:t>, </a:t>
            </a:r>
          </a:p>
          <a:p>
            <a:pPr marL="1317625" indent="-1317625"/>
            <a:r>
              <a:rPr lang="en-US" sz="2400" dirty="0" smtClean="0">
                <a:latin typeface="Georgia"/>
                <a:cs typeface="Georgia"/>
              </a:rPr>
              <a:t>half life of several hours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647" t="20023" r="61148" b="7321"/>
          <a:stretch/>
        </p:blipFill>
        <p:spPr>
          <a:xfrm>
            <a:off x="5208546" y="1447800"/>
            <a:ext cx="3402054" cy="22422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45196" t="4433" r="17942" b="9702"/>
          <a:stretch/>
        </p:blipFill>
        <p:spPr>
          <a:xfrm>
            <a:off x="5105400" y="3979495"/>
            <a:ext cx="3370700" cy="26499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25844" y="4775532"/>
            <a:ext cx="107515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87845" y="5029200"/>
            <a:ext cx="107515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200" y="1828800"/>
            <a:ext cx="107515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96201" y="2082468"/>
            <a:ext cx="107515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53000" y="5105400"/>
            <a:ext cx="107515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62800" y="4114800"/>
            <a:ext cx="107515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67200" y="167193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Porphyrin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360684"/>
            <a:ext cx="608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eorgia"/>
                <a:cs typeface="Georgia"/>
              </a:rPr>
              <a:t>https</a:t>
            </a:r>
            <a:r>
              <a:rPr lang="en-US" sz="2400" dirty="0">
                <a:solidFill>
                  <a:srgbClr val="FF0000"/>
                </a:solidFill>
                <a:latin typeface="Georgia"/>
                <a:cs typeface="Georgia"/>
              </a:rPr>
              <a:t>://</a:t>
            </a:r>
            <a:r>
              <a:rPr lang="en-US" sz="2400" dirty="0" err="1">
                <a:solidFill>
                  <a:srgbClr val="FF0000"/>
                </a:solidFill>
                <a:latin typeface="Georgia"/>
                <a:cs typeface="Georgia"/>
              </a:rPr>
              <a:t>en.wikipedia.org</a:t>
            </a:r>
            <a:r>
              <a:rPr lang="en-US" sz="2400" dirty="0">
                <a:solidFill>
                  <a:srgbClr val="FF0000"/>
                </a:solidFill>
                <a:latin typeface="Georgia"/>
                <a:cs typeface="Georgia"/>
              </a:rPr>
              <a:t>/wiki/Hemoglobin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1800" y="1752600"/>
            <a:ext cx="76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eorgia"/>
                <a:cs typeface="Georgia"/>
              </a:rPr>
              <a:t>Fe</a:t>
            </a:r>
            <a:r>
              <a:rPr lang="en-US" sz="2400" baseline="30000" dirty="0" smtClean="0">
                <a:solidFill>
                  <a:srgbClr val="FF0000"/>
                </a:solidFill>
                <a:latin typeface="Georgia"/>
                <a:cs typeface="Georgia"/>
              </a:rPr>
              <a:t>2+</a:t>
            </a:r>
            <a:endParaRPr lang="en-US" sz="2400" baseline="300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91200" y="2819400"/>
            <a:ext cx="1380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distal</a:t>
            </a:r>
          </a:p>
          <a:p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histidine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313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4" grpId="0"/>
      <p:bldP spid="14" grpId="1"/>
      <p:bldP spid="15" grpId="0"/>
      <p:bldP spid="15" grpId="1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Hybridization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2234" y="715"/>
            <a:ext cx="5518634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Linear combination of atomic </a:t>
            </a:r>
            <a:r>
              <a:rPr lang="en-US" sz="2400" dirty="0" err="1" smtClean="0">
                <a:solidFill>
                  <a:schemeClr val="tx1"/>
                </a:solidFill>
                <a:latin typeface="Georgia" pitchFamily="18" charset="0"/>
              </a:rPr>
              <a:t>orbitals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Georgia" pitchFamily="18" charset="0"/>
              </a:rPr>
              <a:t>within an atom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leading to more effective bonding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43200" y="3231834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432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48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626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4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00" y="26238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19800" y="2014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76600" y="2623822"/>
            <a:ext cx="28194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3276600" y="1633222"/>
            <a:ext cx="2819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276600" y="2014222"/>
            <a:ext cx="27432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76600" y="1633222"/>
            <a:ext cx="27432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743200" y="2852422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43200" y="1176022"/>
            <a:ext cx="623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3414711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x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087687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y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5486400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x</a:t>
            </a:r>
            <a:endParaRPr lang="en-US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6172200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y</a:t>
            </a:r>
            <a:endParaRPr lang="en-US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6629400" y="1785622"/>
            <a:ext cx="1608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dirty="0" smtClean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g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2s+</a:t>
            </a:r>
            <a:r>
              <a:rPr lang="en-US" sz="2400" i="1" dirty="0" smtClean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d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 smtClean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29400" y="2390757"/>
            <a:ext cx="1669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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2s+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 smtClean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095" y="3374527"/>
            <a:ext cx="88392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The </a:t>
            </a:r>
            <a:r>
              <a:rPr lang="en-US" sz="2400" b="1" i="1" dirty="0" smtClean="0">
                <a:solidFill>
                  <a:schemeClr val="tx1"/>
                </a:solidFill>
                <a:latin typeface="Georgia" pitchFamily="18" charset="0"/>
              </a:rPr>
              <a:t>coefficients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</a:t>
            </a:r>
            <a:r>
              <a:rPr lang="en-US" sz="2400" b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,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r>
              <a:rPr lang="en-US" sz="2400" b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, </a:t>
            </a:r>
            <a:r>
              <a:rPr lang="en-US" sz="2400" b="1" i="1" dirty="0" smtClean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g </a:t>
            </a:r>
            <a:r>
              <a:rPr lang="en-US" sz="2400" dirty="0" smtClean="0">
                <a:solidFill>
                  <a:prstClr val="black"/>
                </a:solidFill>
                <a:latin typeface="Georgia"/>
                <a:cs typeface="Georgia"/>
                <a:sym typeface="Symbol"/>
              </a:rPr>
              <a:t>and</a:t>
            </a:r>
            <a:r>
              <a:rPr lang="en-US" sz="2400" b="1" i="1" dirty="0" smtClean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 d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depend on </a:t>
            </a:r>
            <a:r>
              <a:rPr lang="en-US" sz="2400" b="1" i="1" dirty="0" smtClean="0">
                <a:solidFill>
                  <a:schemeClr val="tx1"/>
                </a:solidFill>
                <a:latin typeface="Georgia" pitchFamily="18" charset="0"/>
              </a:rPr>
              <a:t>field strength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256486"/>
            <a:ext cx="906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Hybridization </a:t>
            </a:r>
            <a:r>
              <a:rPr lang="en-US" sz="2400" dirty="0" err="1" smtClean="0">
                <a:solidFill>
                  <a:schemeClr val="tx1"/>
                </a:solidFill>
                <a:latin typeface="Georgia" pitchFamily="18" charset="0"/>
              </a:rPr>
              <a:t>origintes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in VBT and relies on experimental results</a:t>
            </a:r>
          </a:p>
        </p:txBody>
      </p:sp>
      <p:pic>
        <p:nvPicPr>
          <p:cNvPr id="27" name="Picture 7" descr="Pauling_at_31yea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40" y="859321"/>
            <a:ext cx="1481376" cy="207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94889" y="3859071"/>
            <a:ext cx="8819405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9250" indent="-349250">
              <a:buFont typeface="Arial"/>
              <a:buChar char="•"/>
            </a:pPr>
            <a:r>
              <a:rPr lang="en-US" sz="2400" b="1" i="1" dirty="0" smtClean="0">
                <a:solidFill>
                  <a:schemeClr val="tx1"/>
                </a:solidFill>
                <a:latin typeface="Georgia" pitchFamily="18" charset="0"/>
              </a:rPr>
              <a:t>Square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of a coefficient = </a:t>
            </a:r>
            <a:r>
              <a:rPr lang="en-US" sz="2400" b="1" i="1" dirty="0" smtClean="0">
                <a:solidFill>
                  <a:schemeClr val="tx1"/>
                </a:solidFill>
                <a:latin typeface="Georgia" pitchFamily="18" charset="0"/>
              </a:rPr>
              <a:t>contribution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of that AO in the hybrid orbital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220" y="4723093"/>
            <a:ext cx="8401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1" dirty="0" smtClean="0">
                <a:latin typeface="Georgia" pitchFamily="18" charset="0"/>
              </a:rPr>
              <a:t>Equivalent</a:t>
            </a:r>
            <a:r>
              <a:rPr lang="en-US" sz="2400" dirty="0" smtClean="0">
                <a:latin typeface="Georgia" pitchFamily="18" charset="0"/>
              </a:rPr>
              <a:t> hybrid orbitals (same 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eorgia" pitchFamily="18" charset="0"/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eorgia" pitchFamily="18" charset="0"/>
              </a:rPr>
              <a:t>-contribution</a:t>
            </a:r>
            <a:r>
              <a:rPr lang="en-US" sz="2400" dirty="0" smtClean="0">
                <a:latin typeface="Georgia" pitchFamily="18" charset="0"/>
              </a:rPr>
              <a:t>, same </a:t>
            </a:r>
            <a:r>
              <a:rPr lang="en-US" sz="2400" i="1" dirty="0" smtClean="0">
                <a:solidFill>
                  <a:srgbClr val="FF6600"/>
                </a:solidFill>
                <a:latin typeface="Georgia" pitchFamily="18" charset="0"/>
              </a:rPr>
              <a:t>p</a:t>
            </a:r>
            <a:r>
              <a:rPr lang="en-US" sz="2400" dirty="0" smtClean="0">
                <a:solidFill>
                  <a:srgbClr val="FF6600"/>
                </a:solidFill>
                <a:latin typeface="Georgia" pitchFamily="18" charset="0"/>
              </a:rPr>
              <a:t>-contribution </a:t>
            </a:r>
            <a:r>
              <a:rPr lang="en-US" sz="2400" dirty="0" smtClean="0">
                <a:latin typeface="Georgia" pitchFamily="18" charset="0"/>
              </a:rPr>
              <a:t>in each hybrid orbital) have </a:t>
            </a:r>
            <a:r>
              <a:rPr lang="en-US" sz="2400" i="1" dirty="0" smtClean="0">
                <a:latin typeface="Georgia" pitchFamily="18" charset="0"/>
              </a:rPr>
              <a:t>same energies</a:t>
            </a:r>
            <a:endParaRPr lang="en-US" sz="2400" i="1" dirty="0"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400" y="5575206"/>
            <a:ext cx="749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 pitchFamily="18" charset="0"/>
              </a:rPr>
              <a:t>Hybrid orbitals </a:t>
            </a:r>
            <a:r>
              <a:rPr lang="en-US" sz="2400" dirty="0">
                <a:latin typeface="Georgia" pitchFamily="18" charset="0"/>
              </a:rPr>
              <a:t>are </a:t>
            </a:r>
            <a:r>
              <a:rPr lang="en-US" sz="2400" b="1" i="1" dirty="0" err="1">
                <a:latin typeface="Georgia" pitchFamily="18" charset="0"/>
              </a:rPr>
              <a:t>ortho</a:t>
            </a:r>
            <a:r>
              <a:rPr lang="en-US" sz="2400" b="1" i="1" dirty="0">
                <a:latin typeface="Georgia" pitchFamily="18" charset="0"/>
              </a:rPr>
              <a:t>-normal </a:t>
            </a:r>
            <a:r>
              <a:rPr lang="en-US" sz="2400" dirty="0">
                <a:latin typeface="Georgia" pitchFamily="18" charset="0"/>
              </a:rPr>
              <a:t>to each other </a:t>
            </a:r>
          </a:p>
        </p:txBody>
      </p:sp>
    </p:spTree>
    <p:extLst>
      <p:ext uri="{BB962C8B-B14F-4D97-AF65-F5344CB8AC3E}">
        <p14:creationId xmlns:p14="http://schemas.microsoft.com/office/powerpoint/2010/main" val="71933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29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ular Callout 63"/>
          <p:cNvSpPr/>
          <p:nvPr/>
        </p:nvSpPr>
        <p:spPr>
          <a:xfrm>
            <a:off x="4114800" y="2133600"/>
            <a:ext cx="876300" cy="609600"/>
          </a:xfrm>
          <a:prstGeom prst="wedgeRoundRectCallout">
            <a:avLst>
              <a:gd name="adj1" fmla="val -42303"/>
              <a:gd name="adj2" fmla="val 579431"/>
              <a:gd name="adj3" fmla="val 16667"/>
            </a:avLst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5638800" y="1143000"/>
            <a:ext cx="3276600" cy="571500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52400" y="1143000"/>
            <a:ext cx="3276600" cy="5715000"/>
          </a:xfrm>
          <a:prstGeom prst="round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CO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0" y="3656105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62000" y="2057400"/>
            <a:ext cx="838200" cy="153895"/>
            <a:chOff x="609600" y="3808505"/>
            <a:chExt cx="838200" cy="15389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09600" y="38085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09600" y="38862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9600" y="39624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flipV="1">
            <a:off x="1600200" y="3200400"/>
            <a:ext cx="8382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8400" y="2652059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38400" y="3198905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438400" y="2102223"/>
            <a:ext cx="838200" cy="77695"/>
            <a:chOff x="838200" y="4113305"/>
            <a:chExt cx="838200" cy="7769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4114800" y="1356659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14800" y="2667000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4800" y="4648200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91200" y="3627718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91200" y="5455023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67600" y="5897282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114800" y="1737659"/>
            <a:ext cx="838200" cy="77695"/>
            <a:chOff x="838200" y="4113305"/>
            <a:chExt cx="838200" cy="7769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114800" y="3139141"/>
            <a:ext cx="838200" cy="77695"/>
            <a:chOff x="838200" y="4113305"/>
            <a:chExt cx="838200" cy="7769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4114800" y="5455023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791200" y="2810434"/>
            <a:ext cx="838200" cy="77695"/>
            <a:chOff x="838200" y="4113305"/>
            <a:chExt cx="838200" cy="7769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467600" y="2757393"/>
            <a:ext cx="838200" cy="153895"/>
            <a:chOff x="609600" y="3808505"/>
            <a:chExt cx="838200" cy="153895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09600" y="38085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09600" y="38862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09600" y="39624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1152" name="TextBox 561151"/>
          <p:cNvSpPr txBox="1"/>
          <p:nvPr/>
        </p:nvSpPr>
        <p:spPr>
          <a:xfrm>
            <a:off x="1576372" y="6096000"/>
            <a:ext cx="40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C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86600" y="6096000"/>
            <a:ext cx="43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O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8600" y="1806476"/>
            <a:ext cx="59968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p</a:t>
            </a: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05800" y="2514600"/>
            <a:ext cx="59968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p</a:t>
            </a: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s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600200" y="2133600"/>
            <a:ext cx="838200" cy="1143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600200" y="2133600"/>
            <a:ext cx="838200" cy="533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600200" y="2667000"/>
            <a:ext cx="838200" cy="990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76400" y="21336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629400" y="5486400"/>
            <a:ext cx="838200" cy="4138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6629400" y="3581400"/>
            <a:ext cx="838200" cy="23188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629400" y="2841298"/>
            <a:ext cx="860096" cy="25689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6629400" y="2841298"/>
            <a:ext cx="860096" cy="8163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629400" y="2819400"/>
            <a:ext cx="838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953000" y="5453996"/>
            <a:ext cx="838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276600" y="26670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276600" y="3200400"/>
            <a:ext cx="838200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953000" y="3657600"/>
            <a:ext cx="838200" cy="990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3276600" y="1371600"/>
            <a:ext cx="83820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4953000" y="1371600"/>
            <a:ext cx="914400" cy="228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276600" y="2166447"/>
            <a:ext cx="838200" cy="10339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953000" y="2841298"/>
            <a:ext cx="838200" cy="3591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287548" y="1752600"/>
            <a:ext cx="827252" cy="4243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4953000" y="1752600"/>
            <a:ext cx="838200" cy="1066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514600" y="3124200"/>
            <a:ext cx="57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14600" y="2209800"/>
            <a:ext cx="60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h2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438400" y="1600200"/>
            <a:ext cx="97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x</a:t>
            </a:r>
            <a:r>
              <a:rPr lang="en-US" sz="2400" i="1" dirty="0" smtClean="0">
                <a:latin typeface="Georgia"/>
                <a:cs typeface="Georgia"/>
              </a:rPr>
              <a:t>, </a:t>
            </a:r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y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804268" y="4948535"/>
            <a:ext cx="60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791200" y="3195935"/>
            <a:ext cx="61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h4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728068" y="2281535"/>
            <a:ext cx="97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x</a:t>
            </a:r>
            <a:r>
              <a:rPr lang="en-US" sz="2400" i="1" dirty="0" smtClean="0">
                <a:latin typeface="Georgia"/>
                <a:cs typeface="Georgia"/>
              </a:rPr>
              <a:t>, </a:t>
            </a:r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y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96176" y="5181600"/>
            <a:ext cx="6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Symbol" charset="2"/>
                <a:cs typeface="Symbol" charset="2"/>
              </a:rPr>
              <a:t>s</a:t>
            </a:r>
            <a:r>
              <a:rPr lang="en-US" sz="2400" i="1" baseline="-25000" dirty="0" err="1" smtClean="0">
                <a:latin typeface="Georgia"/>
                <a:cs typeface="Georgia"/>
              </a:rPr>
              <a:t>nb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917496" y="2362200"/>
            <a:ext cx="6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Symbol" charset="2"/>
                <a:cs typeface="Symbol" charset="2"/>
              </a:rPr>
              <a:t>s</a:t>
            </a:r>
            <a:r>
              <a:rPr lang="en-US" sz="2400" i="1" baseline="-25000" dirty="0" err="1" smtClean="0">
                <a:latin typeface="Georgia"/>
                <a:cs typeface="Georgia"/>
              </a:rPr>
              <a:t>nb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918440" y="4415135"/>
            <a:ext cx="44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s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911696" y="1062335"/>
            <a:ext cx="49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s</a:t>
            </a:r>
            <a:r>
              <a:rPr lang="en-US" sz="2400" baseline="30000" dirty="0" smtClean="0">
                <a:latin typeface="Symbol" charset="2"/>
                <a:cs typeface="Symbol" charset="2"/>
              </a:rPr>
              <a:t>*</a:t>
            </a:r>
            <a:endParaRPr lang="en-US" sz="2400" baseline="30000" dirty="0" smtClean="0">
              <a:latin typeface="Georgia"/>
              <a:cs typeface="Georgi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86536" y="1676400"/>
            <a:ext cx="49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p</a:t>
            </a:r>
            <a:r>
              <a:rPr lang="en-US" sz="2400" baseline="30000" dirty="0" smtClean="0">
                <a:latin typeface="Symbol" charset="2"/>
                <a:cs typeface="Symbol" charset="2"/>
              </a:rPr>
              <a:t>*</a:t>
            </a:r>
            <a:endParaRPr lang="en-US" sz="2400" baseline="30000" dirty="0" smtClean="0">
              <a:latin typeface="Georgia"/>
              <a:cs typeface="Georgi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886200" y="311973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p</a:t>
            </a:r>
            <a:endParaRPr lang="en-US" sz="2400" baseline="30000" dirty="0" smtClean="0">
              <a:latin typeface="Georgia"/>
              <a:cs typeface="Georgia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838200" y="3124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914400" y="3124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90600" y="1752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1219200" y="1676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7772400" y="54361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848600" y="54102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7543800" y="244704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7620000" y="24384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7924800" y="2362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8001000" y="23622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4495800" y="49789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4572000" y="49530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V="1">
            <a:off x="4495800" y="41407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4572000" y="41148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4267200" y="27691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4343400" y="27432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4648200" y="2743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4724400" y="271728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4495800" y="2209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V="1">
            <a:off x="4572000" y="218388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862372" y="5939135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en-US" sz="2400" b="1" dirty="0" smtClean="0">
                <a:solidFill>
                  <a:srgbClr val="FF0000"/>
                </a:solidFill>
                <a:latin typeface="Georgia"/>
                <a:cs typeface="Georgia"/>
              </a:rPr>
              <a:t>-donor</a:t>
            </a:r>
            <a:endParaRPr lang="en-US" sz="2400" b="1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  <p:sp>
        <p:nvSpPr>
          <p:cNvPr id="164" name="Rounded Rectangular Callout 163"/>
          <p:cNvSpPr/>
          <p:nvPr/>
        </p:nvSpPr>
        <p:spPr>
          <a:xfrm>
            <a:off x="4114800" y="1447800"/>
            <a:ext cx="876300" cy="609600"/>
          </a:xfrm>
          <a:prstGeom prst="wedgeRoundRectCallout">
            <a:avLst>
              <a:gd name="adj1" fmla="val 192526"/>
              <a:gd name="adj2" fmla="val -161246"/>
              <a:gd name="adj3" fmla="val 16667"/>
            </a:avLst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172200" y="533400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charset="2"/>
                <a:cs typeface="Symbol" charset="2"/>
              </a:rPr>
              <a:t>p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-acceptor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874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12" grpId="0"/>
      <p:bldP spid="113" grpId="0"/>
      <p:bldP spid="114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63" grpId="0"/>
      <p:bldP spid="164" grpId="0" animBg="1"/>
      <p:bldP spid="1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ular Callout 63"/>
          <p:cNvSpPr/>
          <p:nvPr/>
        </p:nvSpPr>
        <p:spPr>
          <a:xfrm>
            <a:off x="4114800" y="2133600"/>
            <a:ext cx="876300" cy="609600"/>
          </a:xfrm>
          <a:prstGeom prst="wedgeRoundRectCallout">
            <a:avLst>
              <a:gd name="adj1" fmla="val -42303"/>
              <a:gd name="adj2" fmla="val 579431"/>
              <a:gd name="adj3" fmla="val 16667"/>
            </a:avLst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5638800" y="1143000"/>
            <a:ext cx="3276600" cy="5715000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52400" y="1143000"/>
            <a:ext cx="3276600" cy="5715000"/>
          </a:xfrm>
          <a:prstGeom prst="round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CO</a:t>
            </a:r>
          </a:p>
        </p:txBody>
      </p:sp>
      <p:sp>
        <p:nvSpPr>
          <p:cNvPr id="4" name="Oval 3"/>
          <p:cNvSpPr/>
          <p:nvPr/>
        </p:nvSpPr>
        <p:spPr>
          <a:xfrm>
            <a:off x="11887200" y="2209800"/>
            <a:ext cx="9906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115800" y="5105400"/>
            <a:ext cx="9906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0" y="3656105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62000" y="2057400"/>
            <a:ext cx="838200" cy="153895"/>
            <a:chOff x="609600" y="3808505"/>
            <a:chExt cx="838200" cy="15389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09600" y="38085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09600" y="38862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9600" y="39624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flipV="1">
            <a:off x="1600200" y="3200400"/>
            <a:ext cx="8382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8400" y="2652059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38400" y="3198905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438400" y="2102223"/>
            <a:ext cx="838200" cy="77695"/>
            <a:chOff x="838200" y="4113305"/>
            <a:chExt cx="838200" cy="7769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4114800" y="1356659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14800" y="2667000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4800" y="4648200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91200" y="3627718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91200" y="5455023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67600" y="5897282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114800" y="1737659"/>
            <a:ext cx="838200" cy="77695"/>
            <a:chOff x="838200" y="4113305"/>
            <a:chExt cx="838200" cy="7769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114800" y="3139141"/>
            <a:ext cx="838200" cy="77695"/>
            <a:chOff x="838200" y="4113305"/>
            <a:chExt cx="838200" cy="7769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4114800" y="5455023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791200" y="2810434"/>
            <a:ext cx="838200" cy="77695"/>
            <a:chOff x="838200" y="4113305"/>
            <a:chExt cx="838200" cy="7769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838200" y="41133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38200" y="41910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467600" y="2757393"/>
            <a:ext cx="838200" cy="153895"/>
            <a:chOff x="609600" y="3808505"/>
            <a:chExt cx="838200" cy="153895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09600" y="3808505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09600" y="38862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09600" y="3962400"/>
              <a:ext cx="8382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1152" name="TextBox 561151"/>
          <p:cNvSpPr txBox="1"/>
          <p:nvPr/>
        </p:nvSpPr>
        <p:spPr>
          <a:xfrm>
            <a:off x="1576372" y="6096000"/>
            <a:ext cx="40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C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86600" y="6096000"/>
            <a:ext cx="43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O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8600" y="1806476"/>
            <a:ext cx="59968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p</a:t>
            </a: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05800" y="2514600"/>
            <a:ext cx="59968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p</a:t>
            </a: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  <a:p>
            <a:r>
              <a:rPr lang="en-US" sz="2400" dirty="0" smtClean="0">
                <a:latin typeface="Georgia"/>
                <a:cs typeface="Georgia"/>
              </a:rPr>
              <a:t>2</a:t>
            </a:r>
            <a:r>
              <a:rPr lang="en-US" sz="2400" i="1" dirty="0" smtClean="0">
                <a:latin typeface="Georgia"/>
                <a:cs typeface="Georgia"/>
              </a:rPr>
              <a:t>s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600200" y="2133600"/>
            <a:ext cx="838200" cy="1143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600200" y="2133600"/>
            <a:ext cx="838200" cy="533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600200" y="2667000"/>
            <a:ext cx="838200" cy="990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76400" y="21336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629400" y="5486400"/>
            <a:ext cx="838200" cy="4138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6629400" y="3581400"/>
            <a:ext cx="838200" cy="23188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629400" y="2841298"/>
            <a:ext cx="860096" cy="25689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6629400" y="2841298"/>
            <a:ext cx="860096" cy="8163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629400" y="2819400"/>
            <a:ext cx="838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953000" y="5453996"/>
            <a:ext cx="838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276600" y="2667000"/>
            <a:ext cx="76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276600" y="3200400"/>
            <a:ext cx="838200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953000" y="3657600"/>
            <a:ext cx="838200" cy="990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3276600" y="1371600"/>
            <a:ext cx="83820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4953000" y="1371600"/>
            <a:ext cx="914400" cy="228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276600" y="2166447"/>
            <a:ext cx="838200" cy="10339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953000" y="2841298"/>
            <a:ext cx="838200" cy="3591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287548" y="1752600"/>
            <a:ext cx="827252" cy="4243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4953000" y="1752600"/>
            <a:ext cx="838200" cy="1066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514600" y="3124200"/>
            <a:ext cx="57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14600" y="2209800"/>
            <a:ext cx="60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h2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438400" y="1600200"/>
            <a:ext cx="97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x</a:t>
            </a:r>
            <a:r>
              <a:rPr lang="en-US" sz="2400" i="1" dirty="0" smtClean="0">
                <a:latin typeface="Georgia"/>
                <a:cs typeface="Georgia"/>
              </a:rPr>
              <a:t>, </a:t>
            </a:r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y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804268" y="4948535"/>
            <a:ext cx="60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791200" y="3195935"/>
            <a:ext cx="61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h4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728068" y="2281535"/>
            <a:ext cx="97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x</a:t>
            </a:r>
            <a:r>
              <a:rPr lang="en-US" sz="2400" i="1" dirty="0" smtClean="0">
                <a:latin typeface="Georgia"/>
                <a:cs typeface="Georgia"/>
              </a:rPr>
              <a:t>, </a:t>
            </a:r>
            <a:r>
              <a:rPr lang="en-US" sz="2400" i="1" dirty="0" err="1" smtClean="0">
                <a:latin typeface="Georgia"/>
                <a:cs typeface="Georgia"/>
              </a:rPr>
              <a:t>p</a:t>
            </a:r>
            <a:r>
              <a:rPr lang="en-US" sz="2400" i="1" baseline="-25000" dirty="0" err="1" smtClean="0">
                <a:latin typeface="Georgia"/>
                <a:cs typeface="Georgia"/>
              </a:rPr>
              <a:t>y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96176" y="5181600"/>
            <a:ext cx="6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Symbol" charset="2"/>
                <a:cs typeface="Symbol" charset="2"/>
              </a:rPr>
              <a:t>s</a:t>
            </a:r>
            <a:r>
              <a:rPr lang="en-US" sz="2400" i="1" baseline="-25000" dirty="0" err="1" smtClean="0">
                <a:latin typeface="Georgia"/>
                <a:cs typeface="Georgia"/>
              </a:rPr>
              <a:t>nb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917496" y="2362200"/>
            <a:ext cx="6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Symbol" charset="2"/>
                <a:cs typeface="Symbol" charset="2"/>
              </a:rPr>
              <a:t>s</a:t>
            </a:r>
            <a:r>
              <a:rPr lang="en-US" sz="2400" i="1" baseline="-25000" dirty="0" err="1" smtClean="0">
                <a:latin typeface="Georgia"/>
                <a:cs typeface="Georgia"/>
              </a:rPr>
              <a:t>nb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918440" y="4415135"/>
            <a:ext cx="44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s</a:t>
            </a:r>
            <a:endParaRPr lang="en-US" sz="2400" i="1" baseline="-25000" dirty="0" smtClean="0">
              <a:latin typeface="Georgia"/>
              <a:cs typeface="Georgi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911696" y="1062335"/>
            <a:ext cx="49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s</a:t>
            </a:r>
            <a:r>
              <a:rPr lang="en-US" sz="2400" baseline="30000" dirty="0" smtClean="0">
                <a:latin typeface="Symbol" charset="2"/>
                <a:cs typeface="Symbol" charset="2"/>
              </a:rPr>
              <a:t>*</a:t>
            </a:r>
            <a:endParaRPr lang="en-US" sz="2400" baseline="30000" dirty="0" smtClean="0">
              <a:latin typeface="Georgia"/>
              <a:cs typeface="Georgi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86536" y="1676400"/>
            <a:ext cx="49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p</a:t>
            </a:r>
            <a:r>
              <a:rPr lang="en-US" sz="2400" baseline="30000" dirty="0" smtClean="0">
                <a:latin typeface="Symbol" charset="2"/>
                <a:cs typeface="Symbol" charset="2"/>
              </a:rPr>
              <a:t>*</a:t>
            </a:r>
            <a:endParaRPr lang="en-US" sz="2400" baseline="30000" dirty="0" smtClean="0">
              <a:latin typeface="Georgia"/>
              <a:cs typeface="Georgia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838200" y="3124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914400" y="3124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90600" y="1752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1219200" y="1676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7772400" y="54361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848600" y="54102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7543800" y="244704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7620000" y="24384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7924800" y="2362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8001000" y="23622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4495800" y="49789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4572000" y="49530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V="1">
            <a:off x="4495800" y="41407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4572000" y="41148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4267200" y="276912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4343400" y="274320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4648200" y="2743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4724400" y="271728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4495800" y="2209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V="1">
            <a:off x="4572000" y="2183880"/>
            <a:ext cx="0" cy="457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862372" y="5939135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en-US" sz="2400" b="1" dirty="0" smtClean="0">
                <a:solidFill>
                  <a:srgbClr val="FF0000"/>
                </a:solidFill>
                <a:latin typeface="Georgia"/>
                <a:cs typeface="Georgia"/>
              </a:rPr>
              <a:t>-donor</a:t>
            </a:r>
            <a:endParaRPr lang="en-US" sz="2400" b="1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  <p:sp>
        <p:nvSpPr>
          <p:cNvPr id="164" name="Rounded Rectangular Callout 163"/>
          <p:cNvSpPr/>
          <p:nvPr/>
        </p:nvSpPr>
        <p:spPr>
          <a:xfrm>
            <a:off x="4114800" y="1447800"/>
            <a:ext cx="876300" cy="609600"/>
          </a:xfrm>
          <a:prstGeom prst="wedgeRoundRectCallout">
            <a:avLst>
              <a:gd name="adj1" fmla="val 192526"/>
              <a:gd name="adj2" fmla="val -161246"/>
              <a:gd name="adj3" fmla="val 16667"/>
            </a:avLst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6172200" y="533400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charset="2"/>
                <a:cs typeface="Symbol" charset="2"/>
              </a:rPr>
              <a:t>p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eorgia"/>
                <a:cs typeface="Georgia"/>
              </a:rPr>
              <a:t>-acceptor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984" r="4565" b="70826"/>
          <a:stretch/>
        </p:blipFill>
        <p:spPr>
          <a:xfrm>
            <a:off x="5029200" y="1143000"/>
            <a:ext cx="1105335" cy="104112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/>
          <a:srcRect l="31315" t="81677" r="35266"/>
          <a:stretch/>
        </p:blipFill>
        <p:spPr>
          <a:xfrm>
            <a:off x="4844843" y="5105400"/>
            <a:ext cx="870157" cy="6538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29080" t="63320" r="32534" b="17899"/>
          <a:stretch/>
        </p:blipFill>
        <p:spPr>
          <a:xfrm>
            <a:off x="3124200" y="4419600"/>
            <a:ext cx="999505" cy="67022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/>
          <a:srcRect l="5132" t="44672" r="59642" b="34900"/>
          <a:stretch/>
        </p:blipFill>
        <p:spPr>
          <a:xfrm>
            <a:off x="3124200" y="3080989"/>
            <a:ext cx="917193" cy="729011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886200" y="311973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p</a:t>
            </a:r>
            <a:endParaRPr lang="en-US" sz="2400" baseline="30000" dirty="0" smtClean="0">
              <a:latin typeface="Georgia"/>
              <a:cs typeface="Georgia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2"/>
          <a:srcRect l="63388" t="41048" r="4547" b="34900"/>
          <a:stretch/>
        </p:blipFill>
        <p:spPr>
          <a:xfrm>
            <a:off x="5029200" y="2895600"/>
            <a:ext cx="834880" cy="85835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2"/>
          <a:srcRect l="29969" t="25609" r="32407" b="52033"/>
          <a:stretch/>
        </p:blipFill>
        <p:spPr>
          <a:xfrm>
            <a:off x="3124201" y="2250105"/>
            <a:ext cx="979650" cy="79789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2"/>
          <a:srcRect r="54676" b="71472"/>
          <a:stretch/>
        </p:blipFill>
        <p:spPr>
          <a:xfrm>
            <a:off x="2895600" y="1191731"/>
            <a:ext cx="1180138" cy="10180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-28840"/>
            <a:ext cx="96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www.meta-synthesis.com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webbook</a:t>
            </a:r>
            <a:r>
              <a:rPr lang="en-US" dirty="0">
                <a:latin typeface="Georgia"/>
                <a:cs typeface="Georgia"/>
              </a:rPr>
              <a:t>/39_diatomics/</a:t>
            </a:r>
            <a:r>
              <a:rPr lang="en-US" dirty="0" err="1">
                <a:latin typeface="Georgia"/>
                <a:cs typeface="Georgia"/>
              </a:rPr>
              <a:t>diatomics.html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314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609</Words>
  <Application>Microsoft Macintosh PowerPoint</Application>
  <PresentationFormat>On-screen Show (4:3)</PresentationFormat>
  <Paragraphs>191</Paragraphs>
  <Slides>21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Anindya Dutta</cp:lastModifiedBy>
  <cp:revision>111</cp:revision>
  <dcterms:created xsi:type="dcterms:W3CDTF">2013-08-13T05:19:04Z</dcterms:created>
  <dcterms:modified xsi:type="dcterms:W3CDTF">2016-10-20T16:19:37Z</dcterms:modified>
</cp:coreProperties>
</file>